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2"/>
  </p:notesMasterIdLst>
  <p:sldIdLst>
    <p:sldId id="257" r:id="rId2"/>
    <p:sldId id="270" r:id="rId3"/>
    <p:sldId id="269" r:id="rId4"/>
    <p:sldId id="271" r:id="rId5"/>
    <p:sldId id="272" r:id="rId6"/>
    <p:sldId id="276" r:id="rId7"/>
    <p:sldId id="277" r:id="rId8"/>
    <p:sldId id="273" r:id="rId9"/>
    <p:sldId id="274" r:id="rId10"/>
    <p:sldId id="275" r:id="rId11"/>
  </p:sldIdLst>
  <p:sldSz cx="9144000" cy="6858000" type="screen4x3"/>
  <p:notesSz cx="6858000" cy="9144000"/>
  <p:defaultTextStyle>
    <a:defPPr>
      <a:defRPr lang="en-US"/>
    </a:defPPr>
    <a:lvl1pPr algn="l" rtl="0" fontAlgn="base">
      <a:spcBef>
        <a:spcPct val="0"/>
      </a:spcBef>
      <a:spcAft>
        <a:spcPct val="0"/>
      </a:spcAft>
      <a:defRPr sz="2800" b="1" kern="1200">
        <a:solidFill>
          <a:schemeClr val="tx1"/>
        </a:solidFill>
        <a:latin typeface="Comic Sans MS" pitchFamily="66" charset="0"/>
        <a:ea typeface="+mn-ea"/>
        <a:cs typeface="+mn-cs"/>
      </a:defRPr>
    </a:lvl1pPr>
    <a:lvl2pPr marL="457200" algn="l" rtl="0" fontAlgn="base">
      <a:spcBef>
        <a:spcPct val="0"/>
      </a:spcBef>
      <a:spcAft>
        <a:spcPct val="0"/>
      </a:spcAft>
      <a:defRPr sz="2800" b="1" kern="1200">
        <a:solidFill>
          <a:schemeClr val="tx1"/>
        </a:solidFill>
        <a:latin typeface="Comic Sans MS" pitchFamily="66" charset="0"/>
        <a:ea typeface="+mn-ea"/>
        <a:cs typeface="+mn-cs"/>
      </a:defRPr>
    </a:lvl2pPr>
    <a:lvl3pPr marL="914400" algn="l" rtl="0" fontAlgn="base">
      <a:spcBef>
        <a:spcPct val="0"/>
      </a:spcBef>
      <a:spcAft>
        <a:spcPct val="0"/>
      </a:spcAft>
      <a:defRPr sz="2800" b="1" kern="1200">
        <a:solidFill>
          <a:schemeClr val="tx1"/>
        </a:solidFill>
        <a:latin typeface="Comic Sans MS" pitchFamily="66" charset="0"/>
        <a:ea typeface="+mn-ea"/>
        <a:cs typeface="+mn-cs"/>
      </a:defRPr>
    </a:lvl3pPr>
    <a:lvl4pPr marL="1371600" algn="l" rtl="0" fontAlgn="base">
      <a:spcBef>
        <a:spcPct val="0"/>
      </a:spcBef>
      <a:spcAft>
        <a:spcPct val="0"/>
      </a:spcAft>
      <a:defRPr sz="2800" b="1" kern="1200">
        <a:solidFill>
          <a:schemeClr val="tx1"/>
        </a:solidFill>
        <a:latin typeface="Comic Sans MS" pitchFamily="66" charset="0"/>
        <a:ea typeface="+mn-ea"/>
        <a:cs typeface="+mn-cs"/>
      </a:defRPr>
    </a:lvl4pPr>
    <a:lvl5pPr marL="1828800" algn="l" rtl="0" fontAlgn="base">
      <a:spcBef>
        <a:spcPct val="0"/>
      </a:spcBef>
      <a:spcAft>
        <a:spcPct val="0"/>
      </a:spcAft>
      <a:defRPr sz="2800" b="1" kern="1200">
        <a:solidFill>
          <a:schemeClr val="tx1"/>
        </a:solidFill>
        <a:latin typeface="Comic Sans MS" pitchFamily="66" charset="0"/>
        <a:ea typeface="+mn-ea"/>
        <a:cs typeface="+mn-cs"/>
      </a:defRPr>
    </a:lvl5pPr>
    <a:lvl6pPr marL="2286000" algn="l" defTabSz="914400" rtl="0" eaLnBrk="1" latinLnBrk="0" hangingPunct="1">
      <a:defRPr sz="2800" b="1" kern="1200">
        <a:solidFill>
          <a:schemeClr val="tx1"/>
        </a:solidFill>
        <a:latin typeface="Comic Sans MS" pitchFamily="66" charset="0"/>
        <a:ea typeface="+mn-ea"/>
        <a:cs typeface="+mn-cs"/>
      </a:defRPr>
    </a:lvl6pPr>
    <a:lvl7pPr marL="2743200" algn="l" defTabSz="914400" rtl="0" eaLnBrk="1" latinLnBrk="0" hangingPunct="1">
      <a:defRPr sz="2800" b="1" kern="1200">
        <a:solidFill>
          <a:schemeClr val="tx1"/>
        </a:solidFill>
        <a:latin typeface="Comic Sans MS" pitchFamily="66" charset="0"/>
        <a:ea typeface="+mn-ea"/>
        <a:cs typeface="+mn-cs"/>
      </a:defRPr>
    </a:lvl7pPr>
    <a:lvl8pPr marL="3200400" algn="l" defTabSz="914400" rtl="0" eaLnBrk="1" latinLnBrk="0" hangingPunct="1">
      <a:defRPr sz="2800" b="1" kern="1200">
        <a:solidFill>
          <a:schemeClr val="tx1"/>
        </a:solidFill>
        <a:latin typeface="Comic Sans MS" pitchFamily="66" charset="0"/>
        <a:ea typeface="+mn-ea"/>
        <a:cs typeface="+mn-cs"/>
      </a:defRPr>
    </a:lvl8pPr>
    <a:lvl9pPr marL="3657600" algn="l" defTabSz="914400" rtl="0" eaLnBrk="1" latinLnBrk="0" hangingPunct="1">
      <a:defRPr sz="2800" b="1"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CC"/>
    <a:srgbClr val="66FFFF"/>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403C72-652F-4C8E-8FFA-B10E2D830848}" type="datetimeFigureOut">
              <a:rPr lang="uk-UA" smtClean="0"/>
              <a:t>02.09.2015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6539DC-F072-4AF3-86B4-F8AE9CC44B1D}" type="slidenum">
              <a:rPr lang="uk-UA" smtClean="0"/>
              <a:t>‹№›</a:t>
            </a:fld>
            <a:endParaRPr lang="uk-UA"/>
          </a:p>
        </p:txBody>
      </p:sp>
    </p:spTree>
    <p:extLst>
      <p:ext uri="{BB962C8B-B14F-4D97-AF65-F5344CB8AC3E}">
        <p14:creationId xmlns:p14="http://schemas.microsoft.com/office/powerpoint/2010/main" val="3641860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dirty="0" smtClean="0"/>
              <a:t>Fission and Fusion</a:t>
            </a:r>
          </a:p>
          <a:p>
            <a:endParaRPr lang="uk-UA" dirty="0"/>
          </a:p>
        </p:txBody>
      </p:sp>
      <p:sp>
        <p:nvSpPr>
          <p:cNvPr id="4" name="Місце для номера слайда 3"/>
          <p:cNvSpPr>
            <a:spLocks noGrp="1"/>
          </p:cNvSpPr>
          <p:nvPr>
            <p:ph type="sldNum" sz="quarter" idx="10"/>
          </p:nvPr>
        </p:nvSpPr>
        <p:spPr/>
        <p:txBody>
          <a:bodyPr/>
          <a:lstStyle/>
          <a:p>
            <a:r>
              <a:rPr lang="en-US" smtClean="0"/>
              <a:t>Fission and Fusion</a:t>
            </a:r>
          </a:p>
          <a:p>
            <a:r>
              <a:rPr lang="en-US" smtClean="0"/>
              <a:t>Graphic: www.lab-initio.com</a:t>
            </a:r>
          </a:p>
          <a:p>
            <a:endParaRPr lang="uk-UA"/>
          </a:p>
        </p:txBody>
      </p:sp>
    </p:spTree>
    <p:extLst>
      <p:ext uri="{BB962C8B-B14F-4D97-AF65-F5344CB8AC3E}">
        <p14:creationId xmlns:p14="http://schemas.microsoft.com/office/powerpoint/2010/main" val="2526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Stellar Fusion</a:t>
            </a:r>
          </a:p>
          <a:p>
            <a:r>
              <a:rPr lang="en-US" smtClean="0"/>
              <a:t>Graphics: Wikimedia user Borb</a:t>
            </a:r>
          </a:p>
          <a:p>
            <a:r>
              <a:rPr lang="en-US" smtClean="0"/>
              <a:t>The proton-proton chain dominates in stars the size of the Sun or smaller.</a:t>
            </a:r>
          </a:p>
          <a:p>
            <a:endParaRPr lang="en-US" smtClean="0"/>
          </a:p>
          <a:p>
            <a:r>
              <a:rPr lang="en-US" smtClean="0"/>
              <a:t>The CNO cycle dominates in stars heavier than the Sun.</a:t>
            </a:r>
          </a:p>
          <a:p>
            <a:endParaRPr lang="uk-UA"/>
          </a:p>
        </p:txBody>
      </p:sp>
      <p:sp>
        <p:nvSpPr>
          <p:cNvPr id="4" name="Місце для номера слайда 3"/>
          <p:cNvSpPr>
            <a:spLocks noGrp="1"/>
          </p:cNvSpPr>
          <p:nvPr>
            <p:ph type="sldNum" sz="quarter" idx="10"/>
          </p:nvPr>
        </p:nvSpPr>
        <p:spPr/>
        <p:txBody>
          <a:bodyPr/>
          <a:lstStyle/>
          <a:p>
            <a:r>
              <a:rPr lang="en-US" smtClean="0"/>
              <a:t>Stellar Fusion</a:t>
            </a:r>
          </a:p>
          <a:p>
            <a:r>
              <a:rPr lang="en-US" smtClean="0"/>
              <a:t>Graphics: Wikimedia user Borb</a:t>
            </a:r>
          </a:p>
          <a:p>
            <a:r>
              <a:rPr lang="en-US" smtClean="0"/>
              <a:t>The proton-proton chain dominates in stars the size of the Sun or smaller.</a:t>
            </a:r>
          </a:p>
          <a:p>
            <a:endParaRPr lang="en-US" smtClean="0"/>
          </a:p>
          <a:p>
            <a:r>
              <a:rPr lang="en-US" smtClean="0"/>
              <a:t>The CNO cycle dominates in stars heavier than the Sun.</a:t>
            </a:r>
          </a:p>
          <a:p>
            <a:endParaRPr lang="uk-UA"/>
          </a:p>
        </p:txBody>
      </p:sp>
    </p:spTree>
    <p:extLst>
      <p:ext uri="{BB962C8B-B14F-4D97-AF65-F5344CB8AC3E}">
        <p14:creationId xmlns:p14="http://schemas.microsoft.com/office/powerpoint/2010/main" val="2952883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Energy and Mass</a:t>
            </a:r>
          </a:p>
          <a:p>
            <a:r>
              <a:rPr lang="en-US" smtClean="0"/>
              <a:t>Nuclear changes occur with small but measurable losses of mass. The lost mass is called the mass defect, and is converted to energy according to Einstein’s equation:</a:t>
            </a:r>
          </a:p>
          <a:p>
            <a:r>
              <a:rPr lang="en-US" smtClean="0"/>
              <a:t>DE = Dmc2</a:t>
            </a:r>
          </a:p>
          <a:p>
            <a:r>
              <a:rPr lang="en-US" smtClean="0"/>
              <a:t>		     Dm = mass defect</a:t>
            </a:r>
          </a:p>
          <a:p>
            <a:r>
              <a:rPr lang="en-US" smtClean="0"/>
              <a:t>	   	     DE = change in energy</a:t>
            </a:r>
          </a:p>
          <a:p>
            <a:r>
              <a:rPr lang="en-US" smtClean="0"/>
              <a:t>		     c = speed of light</a:t>
            </a:r>
          </a:p>
          <a:p>
            <a:r>
              <a:rPr lang="en-US" smtClean="0"/>
              <a:t>Because c2 is so large, even small amounts of mass are converted to enormous amount of energy.</a:t>
            </a:r>
          </a:p>
          <a:p>
            <a:endParaRPr lang="uk-UA"/>
          </a:p>
        </p:txBody>
      </p:sp>
      <p:sp>
        <p:nvSpPr>
          <p:cNvPr id="4" name="Місце для номера слайда 3"/>
          <p:cNvSpPr>
            <a:spLocks noGrp="1"/>
          </p:cNvSpPr>
          <p:nvPr>
            <p:ph type="sldNum" sz="quarter" idx="10"/>
          </p:nvPr>
        </p:nvSpPr>
        <p:spPr/>
        <p:txBody>
          <a:bodyPr/>
          <a:lstStyle/>
          <a:p>
            <a:r>
              <a:rPr lang="en-US" smtClean="0"/>
              <a:t>Energy and Mass</a:t>
            </a:r>
          </a:p>
          <a:p>
            <a:r>
              <a:rPr lang="en-US" smtClean="0"/>
              <a:t>Nuclear changes occur with small but measurable losses of mass. The lost mass is called the mass defect, and is converted to energy according to Einstein’s equation:</a:t>
            </a:r>
          </a:p>
          <a:p>
            <a:r>
              <a:rPr lang="en-US" smtClean="0"/>
              <a:t>DE = Dmc2</a:t>
            </a:r>
          </a:p>
          <a:p>
            <a:r>
              <a:rPr lang="en-US" smtClean="0"/>
              <a:t>		     Dm = mass defect</a:t>
            </a:r>
          </a:p>
          <a:p>
            <a:r>
              <a:rPr lang="en-US" smtClean="0"/>
              <a:t>	   	     DE = change in energy</a:t>
            </a:r>
          </a:p>
          <a:p>
            <a:r>
              <a:rPr lang="en-US" smtClean="0"/>
              <a:t>		     c = speed of light</a:t>
            </a:r>
          </a:p>
          <a:p>
            <a:r>
              <a:rPr lang="en-US" smtClean="0"/>
              <a:t>Because c2 is so large, even small amounts of mass are converted to enormous amount of energy.</a:t>
            </a:r>
          </a:p>
          <a:p>
            <a:endParaRPr lang="uk-UA"/>
          </a:p>
        </p:txBody>
      </p:sp>
    </p:spTree>
    <p:extLst>
      <p:ext uri="{BB962C8B-B14F-4D97-AF65-F5344CB8AC3E}">
        <p14:creationId xmlns:p14="http://schemas.microsoft.com/office/powerpoint/2010/main" val="49302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Nuclear Fission and Fusion</a:t>
            </a:r>
          </a:p>
          <a:p>
            <a:r>
              <a:rPr lang="en-US" smtClean="0"/>
              <a:t>Fusion:  Combining two light nuclei to form a heavier, more stable nucleus.</a:t>
            </a:r>
          </a:p>
          <a:p>
            <a:endParaRPr lang="en-US" smtClean="0"/>
          </a:p>
          <a:p>
            <a:endParaRPr lang="en-US" smtClean="0"/>
          </a:p>
          <a:p>
            <a:r>
              <a:rPr lang="en-US" smtClean="0"/>
              <a:t>Fission:  Splitting a heavy nucleus into two nuclei with smaller mass numbers.</a:t>
            </a:r>
          </a:p>
          <a:p>
            <a:endParaRPr lang="uk-UA"/>
          </a:p>
        </p:txBody>
      </p:sp>
      <p:sp>
        <p:nvSpPr>
          <p:cNvPr id="4" name="Місце для номера слайда 3"/>
          <p:cNvSpPr>
            <a:spLocks noGrp="1"/>
          </p:cNvSpPr>
          <p:nvPr>
            <p:ph type="sldNum" sz="quarter" idx="10"/>
          </p:nvPr>
        </p:nvSpPr>
        <p:spPr/>
        <p:txBody>
          <a:bodyPr/>
          <a:lstStyle/>
          <a:p>
            <a:r>
              <a:rPr lang="en-US" smtClean="0"/>
              <a:t>Nuclear Fission and Fusion</a:t>
            </a:r>
          </a:p>
          <a:p>
            <a:r>
              <a:rPr lang="en-US" smtClean="0"/>
              <a:t>Fusion:  Combining two light nuclei to form a heavier, more stable nucleus.</a:t>
            </a:r>
          </a:p>
          <a:p>
            <a:endParaRPr lang="en-US" smtClean="0"/>
          </a:p>
          <a:p>
            <a:endParaRPr lang="en-US" smtClean="0"/>
          </a:p>
          <a:p>
            <a:r>
              <a:rPr lang="en-US" smtClean="0"/>
              <a:t>Fission:  Splitting a heavy nucleus into two nuclei with smaller mass numbers.</a:t>
            </a:r>
          </a:p>
          <a:p>
            <a:endParaRPr lang="uk-UA"/>
          </a:p>
        </p:txBody>
      </p:sp>
    </p:spTree>
    <p:extLst>
      <p:ext uri="{BB962C8B-B14F-4D97-AF65-F5344CB8AC3E}">
        <p14:creationId xmlns:p14="http://schemas.microsoft.com/office/powerpoint/2010/main" val="4225564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Fission</a:t>
            </a:r>
          </a:p>
          <a:p>
            <a:r>
              <a:rPr lang="en-US" smtClean="0"/>
              <a:t>A uranium-235 atom absorbs a neutron, and fissions into two new atoms (fission fragments), releasing three new neutrons and some binding energy.</a:t>
            </a:r>
          </a:p>
          <a:p>
            <a:r>
              <a:rPr lang="en-US" smtClean="0"/>
              <a:t>One of those neutrons is absorbed by an atom of uranium-238, and does not continue the reaction. Another neutron is simply lost and does not collide with anything, also not continuing the reaction. However one neutron does collide with an atom of uranium-235, which then fissions and releases two neutrons and some binding energy.</a:t>
            </a:r>
          </a:p>
          <a:p>
            <a:endParaRPr lang="en-US" smtClean="0"/>
          </a:p>
          <a:p>
            <a:r>
              <a:rPr lang="en-US" smtClean="0"/>
              <a:t>Both of those neutrons collide with uranium-235 atoms, each of which fission and release between one and three neutrons, and so on.</a:t>
            </a:r>
          </a:p>
          <a:p>
            <a:endParaRPr lang="en-US" smtClean="0"/>
          </a:p>
          <a:p>
            <a:r>
              <a:rPr lang="en-US" smtClean="0"/>
              <a:t>Source: Wikimedia Commons</a:t>
            </a:r>
          </a:p>
          <a:p>
            <a:endParaRPr lang="uk-UA"/>
          </a:p>
        </p:txBody>
      </p:sp>
      <p:sp>
        <p:nvSpPr>
          <p:cNvPr id="4" name="Місце для номера слайда 3"/>
          <p:cNvSpPr>
            <a:spLocks noGrp="1"/>
          </p:cNvSpPr>
          <p:nvPr>
            <p:ph type="sldNum" sz="quarter" idx="10"/>
          </p:nvPr>
        </p:nvSpPr>
        <p:spPr/>
        <p:txBody>
          <a:bodyPr/>
          <a:lstStyle/>
          <a:p>
            <a:r>
              <a:rPr lang="en-US" smtClean="0"/>
              <a:t>Fission</a:t>
            </a:r>
          </a:p>
          <a:p>
            <a:r>
              <a:rPr lang="en-US" smtClean="0"/>
              <a:t>A uranium-235 atom absorbs a neutron, and fissions into two new atoms (fission fragments), releasing three new neutrons and some binding energy.</a:t>
            </a:r>
          </a:p>
          <a:p>
            <a:r>
              <a:rPr lang="en-US" smtClean="0"/>
              <a:t>One of those neutrons is absorbed by an atom of uranium-238, and does not continue the reaction. Another neutron is simply lost and does not collide with anything, also not continuing the reaction. However one neutron does collide with an atom of uranium-235, which then fissions and releases two neutrons and some binding energy.</a:t>
            </a:r>
          </a:p>
          <a:p>
            <a:endParaRPr lang="en-US" smtClean="0"/>
          </a:p>
          <a:p>
            <a:r>
              <a:rPr lang="en-US" smtClean="0"/>
              <a:t>Both of those neutrons collide with uranium-235 atoms, each of which fission and release between one and three neutrons, and so on.</a:t>
            </a:r>
          </a:p>
          <a:p>
            <a:endParaRPr lang="en-US" smtClean="0"/>
          </a:p>
          <a:p>
            <a:r>
              <a:rPr lang="en-US" smtClean="0"/>
              <a:t>Source: Wikimedia Commons</a:t>
            </a:r>
          </a:p>
          <a:p>
            <a:endParaRPr lang="uk-UA"/>
          </a:p>
        </p:txBody>
      </p:sp>
    </p:spTree>
    <p:extLst>
      <p:ext uri="{BB962C8B-B14F-4D97-AF65-F5344CB8AC3E}">
        <p14:creationId xmlns:p14="http://schemas.microsoft.com/office/powerpoint/2010/main" val="38255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Fission Processes</a:t>
            </a:r>
          </a:p>
          <a:p>
            <a:r>
              <a:rPr lang="en-US" smtClean="0"/>
              <a:t>A self-sustaining fission process is called a chain reaction.</a:t>
            </a:r>
          </a:p>
          <a:p>
            <a:endParaRPr lang="uk-UA"/>
          </a:p>
        </p:txBody>
      </p:sp>
      <p:sp>
        <p:nvSpPr>
          <p:cNvPr id="4" name="Місце для номера слайда 3"/>
          <p:cNvSpPr>
            <a:spLocks noGrp="1"/>
          </p:cNvSpPr>
          <p:nvPr>
            <p:ph type="sldNum" sz="quarter" idx="10"/>
          </p:nvPr>
        </p:nvSpPr>
        <p:spPr/>
        <p:txBody>
          <a:bodyPr/>
          <a:lstStyle/>
          <a:p>
            <a:r>
              <a:rPr lang="en-US" smtClean="0"/>
              <a:t>Fission Processes</a:t>
            </a:r>
          </a:p>
          <a:p>
            <a:r>
              <a:rPr lang="en-US" smtClean="0"/>
              <a:t>A self-sustaining fission process is called a chain reaction.</a:t>
            </a:r>
          </a:p>
          <a:p>
            <a:endParaRPr lang="uk-UA"/>
          </a:p>
        </p:txBody>
      </p:sp>
    </p:spTree>
    <p:extLst>
      <p:ext uri="{BB962C8B-B14F-4D97-AF65-F5344CB8AC3E}">
        <p14:creationId xmlns:p14="http://schemas.microsoft.com/office/powerpoint/2010/main" val="967535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Critical Mass</a:t>
            </a:r>
          </a:p>
          <a:p>
            <a:r>
              <a:rPr lang="en-US" smtClean="0"/>
              <a:t>A sphere of fissile material is too small to allow the chain reaction to become self-sustaining as neutrons generated by fissions can too easily escape.</a:t>
            </a:r>
          </a:p>
          <a:p>
            <a:r>
              <a:rPr lang="en-US" smtClean="0"/>
              <a:t>By increasing the mass of the sphere to a critical mass, the reaction can become self-sustaining</a:t>
            </a:r>
          </a:p>
          <a:p>
            <a:r>
              <a:rPr lang="en-US" smtClean="0"/>
              <a:t>Surrounding the original sphere with a neutron reflector (such as tungsten carbide) increases the efficiency of the reactions and also allows the reaction to become self-sustaining.</a:t>
            </a:r>
          </a:p>
          <a:p>
            <a:r>
              <a:rPr lang="en-US" smtClean="0"/>
              <a:t>Source: Wikipedia</a:t>
            </a:r>
          </a:p>
          <a:p>
            <a:r>
              <a:rPr lang="en-US" smtClean="0"/>
              <a:t>Graphic: Wikimedia Commons</a:t>
            </a:r>
          </a:p>
          <a:p>
            <a:endParaRPr lang="uk-UA"/>
          </a:p>
        </p:txBody>
      </p:sp>
      <p:sp>
        <p:nvSpPr>
          <p:cNvPr id="4" name="Місце для номера слайда 3"/>
          <p:cNvSpPr>
            <a:spLocks noGrp="1"/>
          </p:cNvSpPr>
          <p:nvPr>
            <p:ph type="sldNum" sz="quarter" idx="10"/>
          </p:nvPr>
        </p:nvSpPr>
        <p:spPr/>
        <p:txBody>
          <a:bodyPr/>
          <a:lstStyle/>
          <a:p>
            <a:r>
              <a:rPr lang="en-US" smtClean="0"/>
              <a:t>Critical Mass</a:t>
            </a:r>
          </a:p>
          <a:p>
            <a:r>
              <a:rPr lang="en-US" smtClean="0"/>
              <a:t>A sphere of fissile material is too small to allow the chain reaction to become self-sustaining as neutrons generated by fissions can too easily escape.</a:t>
            </a:r>
          </a:p>
          <a:p>
            <a:r>
              <a:rPr lang="en-US" smtClean="0"/>
              <a:t>By increasing the mass of the sphere to a critical mass, the reaction can become self-sustaining</a:t>
            </a:r>
          </a:p>
          <a:p>
            <a:r>
              <a:rPr lang="en-US" smtClean="0"/>
              <a:t>Surrounding the original sphere with a neutron reflector (such as tungsten carbide) increases the efficiency of the reactions and also allows the reaction to become self-sustaining.</a:t>
            </a:r>
          </a:p>
          <a:p>
            <a:r>
              <a:rPr lang="en-US" smtClean="0"/>
              <a:t>Source: Wikipedia</a:t>
            </a:r>
          </a:p>
          <a:p>
            <a:r>
              <a:rPr lang="en-US" smtClean="0"/>
              <a:t>Graphic: Wikimedia Commons</a:t>
            </a:r>
          </a:p>
          <a:p>
            <a:endParaRPr lang="uk-UA"/>
          </a:p>
        </p:txBody>
      </p:sp>
    </p:spTree>
    <p:extLst>
      <p:ext uri="{BB962C8B-B14F-4D97-AF65-F5344CB8AC3E}">
        <p14:creationId xmlns:p14="http://schemas.microsoft.com/office/powerpoint/2010/main" val="1348107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Fission Bomb Design</a:t>
            </a:r>
          </a:p>
          <a:p>
            <a:r>
              <a:rPr lang="en-US" smtClean="0"/>
              <a:t>Fat Man</a:t>
            </a:r>
          </a:p>
          <a:p>
            <a:r>
              <a:rPr lang="en-US" smtClean="0"/>
              <a:t>Little Boy</a:t>
            </a:r>
          </a:p>
          <a:p>
            <a:endParaRPr lang="uk-UA"/>
          </a:p>
        </p:txBody>
      </p:sp>
      <p:sp>
        <p:nvSpPr>
          <p:cNvPr id="4" name="Місце для номера слайда 3"/>
          <p:cNvSpPr>
            <a:spLocks noGrp="1"/>
          </p:cNvSpPr>
          <p:nvPr>
            <p:ph type="sldNum" sz="quarter" idx="10"/>
          </p:nvPr>
        </p:nvSpPr>
        <p:spPr/>
        <p:txBody>
          <a:bodyPr/>
          <a:lstStyle/>
          <a:p>
            <a:r>
              <a:rPr lang="en-US" smtClean="0"/>
              <a:t>Fission Bomb Design</a:t>
            </a:r>
          </a:p>
          <a:p>
            <a:r>
              <a:rPr lang="en-US" smtClean="0"/>
              <a:t>Fat Man</a:t>
            </a:r>
          </a:p>
          <a:p>
            <a:r>
              <a:rPr lang="en-US" smtClean="0"/>
              <a:t>Little Boy</a:t>
            </a:r>
          </a:p>
          <a:p>
            <a:endParaRPr lang="uk-UA"/>
          </a:p>
        </p:txBody>
      </p:sp>
    </p:spTree>
    <p:extLst>
      <p:ext uri="{BB962C8B-B14F-4D97-AF65-F5344CB8AC3E}">
        <p14:creationId xmlns:p14="http://schemas.microsoft.com/office/powerpoint/2010/main" val="1366678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Fission Reactor</a:t>
            </a:r>
          </a:p>
          <a:p>
            <a:endParaRPr lang="uk-UA"/>
          </a:p>
        </p:txBody>
      </p:sp>
      <p:sp>
        <p:nvSpPr>
          <p:cNvPr id="4" name="Місце для номера слайда 3"/>
          <p:cNvSpPr>
            <a:spLocks noGrp="1"/>
          </p:cNvSpPr>
          <p:nvPr>
            <p:ph type="sldNum" sz="quarter" idx="10"/>
          </p:nvPr>
        </p:nvSpPr>
        <p:spPr/>
        <p:txBody>
          <a:bodyPr/>
          <a:lstStyle/>
          <a:p>
            <a:r>
              <a:rPr lang="en-US" smtClean="0"/>
              <a:t>A Fission Reactor</a:t>
            </a:r>
          </a:p>
          <a:p>
            <a:endParaRPr lang="uk-UA"/>
          </a:p>
        </p:txBody>
      </p:sp>
    </p:spTree>
    <p:extLst>
      <p:ext uri="{BB962C8B-B14F-4D97-AF65-F5344CB8AC3E}">
        <p14:creationId xmlns:p14="http://schemas.microsoft.com/office/powerpoint/2010/main" val="2838557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Fusion</a:t>
            </a:r>
          </a:p>
          <a:p>
            <a:r>
              <a:rPr lang="en-US" smtClean="0"/>
              <a:t>The deuterium-tritium fusion reaction </a:t>
            </a:r>
          </a:p>
          <a:p>
            <a:endParaRPr lang="uk-UA"/>
          </a:p>
        </p:txBody>
      </p:sp>
      <p:sp>
        <p:nvSpPr>
          <p:cNvPr id="4" name="Місце для номера слайда 3"/>
          <p:cNvSpPr>
            <a:spLocks noGrp="1"/>
          </p:cNvSpPr>
          <p:nvPr>
            <p:ph type="sldNum" sz="quarter" idx="10"/>
          </p:nvPr>
        </p:nvSpPr>
        <p:spPr/>
        <p:txBody>
          <a:bodyPr/>
          <a:lstStyle/>
          <a:p>
            <a:r>
              <a:rPr lang="en-US" smtClean="0"/>
              <a:t>Fusion</a:t>
            </a:r>
          </a:p>
          <a:p>
            <a:r>
              <a:rPr lang="en-US" smtClean="0"/>
              <a:t>The deuterium-tritium fusion reaction </a:t>
            </a:r>
          </a:p>
          <a:p>
            <a:endParaRPr lang="uk-UA"/>
          </a:p>
        </p:txBody>
      </p:sp>
    </p:spTree>
    <p:extLst>
      <p:ext uri="{BB962C8B-B14F-4D97-AF65-F5344CB8AC3E}">
        <p14:creationId xmlns:p14="http://schemas.microsoft.com/office/powerpoint/2010/main" val="577221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xStyles>
    <p:titleStyle>
      <a:lvl1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2pPr>
      <a:lvl3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3pPr>
      <a:lvl4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4pPr>
      <a:lvl5pPr algn="ctr" rtl="0" eaLnBrk="0" fontAlgn="base" hangingPunct="0">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eaLnBrk="0" fontAlgn="base" hangingPunct="0">
        <a:spcBef>
          <a:spcPct val="20000"/>
        </a:spcBef>
        <a:spcAft>
          <a:spcPct val="0"/>
        </a:spcAft>
        <a:buChar char="•"/>
        <a:defRPr sz="24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400" b="1">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har char="•"/>
        <a:defRPr sz="24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400" b="1">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har char="»"/>
        <a:defRPr sz="2400" b="1">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oleObject" Target="../embeddings/Microsoft_Word_97_-_2003_Document1.doc"/><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image" Target="../media/image11.w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600200" y="0"/>
            <a:ext cx="6400800" cy="914400"/>
          </a:xfrm>
        </p:spPr>
        <p:txBody>
          <a:bodyPr/>
          <a:lstStyle/>
          <a:p>
            <a:pPr eaLnBrk="1" hangingPunct="1">
              <a:defRPr/>
            </a:pPr>
            <a:r>
              <a:rPr lang="en-US" sz="4400" dirty="0" smtClean="0">
                <a:solidFill>
                  <a:srgbClr val="000000"/>
                </a:solidFill>
                <a:effectLst>
                  <a:outerShdw blurRad="38100" dist="38100" dir="2700000" algn="tl">
                    <a:srgbClr val="C0C0C0"/>
                  </a:outerShdw>
                </a:effectLst>
              </a:rPr>
              <a:t>Fission and Fusion</a:t>
            </a:r>
          </a:p>
        </p:txBody>
      </p:sp>
      <p:pic>
        <p:nvPicPr>
          <p:cNvPr id="14339" name="Picture 5" descr="http://www.lab-initio.com/screen_res/nz334.jpg"/>
          <p:cNvPicPr>
            <a:picLocks noChangeAspect="1" noChangeArrowheads="1"/>
          </p:cNvPicPr>
          <p:nvPr/>
        </p:nvPicPr>
        <p:blipFill>
          <a:blip r:embed="rId3" cstate="print"/>
          <a:srcRect/>
          <a:stretch>
            <a:fillRect/>
          </a:stretch>
        </p:blipFill>
        <p:spPr bwMode="auto">
          <a:xfrm>
            <a:off x="1600200" y="762000"/>
            <a:ext cx="6210300" cy="5762625"/>
          </a:xfrm>
          <a:prstGeom prst="rect">
            <a:avLst/>
          </a:prstGeom>
          <a:noFill/>
          <a:ln w="9525">
            <a:noFill/>
            <a:miter lim="800000"/>
            <a:headEnd/>
            <a:tailEnd/>
          </a:ln>
        </p:spPr>
      </p:pic>
      <p:sp>
        <p:nvSpPr>
          <p:cNvPr id="4" name="TextBox 3"/>
          <p:cNvSpPr txBox="1"/>
          <p:nvPr/>
        </p:nvSpPr>
        <p:spPr>
          <a:xfrm>
            <a:off x="6248400" y="6550223"/>
            <a:ext cx="2634054" cy="307777"/>
          </a:xfrm>
          <a:prstGeom prst="rect">
            <a:avLst/>
          </a:prstGeom>
          <a:noFill/>
        </p:spPr>
        <p:txBody>
          <a:bodyPr wrap="none" rtlCol="0">
            <a:spAutoFit/>
          </a:bodyPr>
          <a:lstStyle/>
          <a:p>
            <a:r>
              <a:rPr lang="en-US" sz="1400" dirty="0" smtClean="0">
                <a:solidFill>
                  <a:srgbClr val="000000"/>
                </a:solidFill>
              </a:rPr>
              <a:t>Graphic: www.lab-initio.com</a:t>
            </a:r>
            <a:endParaRPr lang="en-US" sz="1400" dirty="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19600" y="0"/>
            <a:ext cx="4724400" cy="838200"/>
          </a:xfrm>
        </p:spPr>
        <p:txBody>
          <a:bodyPr/>
          <a:lstStyle/>
          <a:p>
            <a:r>
              <a:rPr lang="en-US" dirty="0" smtClean="0">
                <a:solidFill>
                  <a:srgbClr val="000000"/>
                </a:solidFill>
              </a:rPr>
              <a:t>Stellar Fusion</a:t>
            </a:r>
            <a:endParaRPr lang="en-US" dirty="0">
              <a:solidFill>
                <a:srgbClr val="000000"/>
              </a:solidFill>
            </a:endParaRPr>
          </a:p>
        </p:txBody>
      </p:sp>
      <p:pic>
        <p:nvPicPr>
          <p:cNvPr id="43010" name="Picture 2" descr="http://upload.wikimedia.org/wikipedia/commons/thumb/7/78/FusionintheSun.svg/500px-FusionintheSun.svg.png"/>
          <p:cNvPicPr>
            <a:picLocks noChangeAspect="1" noChangeArrowheads="1"/>
          </p:cNvPicPr>
          <p:nvPr/>
        </p:nvPicPr>
        <p:blipFill>
          <a:blip r:embed="rId3" cstate="print"/>
          <a:srcRect/>
          <a:stretch>
            <a:fillRect/>
          </a:stretch>
        </p:blipFill>
        <p:spPr bwMode="auto">
          <a:xfrm>
            <a:off x="0" y="0"/>
            <a:ext cx="4648201" cy="6614749"/>
          </a:xfrm>
          <a:prstGeom prst="rect">
            <a:avLst/>
          </a:prstGeom>
          <a:noFill/>
        </p:spPr>
      </p:pic>
      <p:sp>
        <p:nvSpPr>
          <p:cNvPr id="5" name="TextBox 4"/>
          <p:cNvSpPr txBox="1"/>
          <p:nvPr/>
        </p:nvSpPr>
        <p:spPr>
          <a:xfrm>
            <a:off x="0" y="0"/>
            <a:ext cx="2884123" cy="307777"/>
          </a:xfrm>
          <a:prstGeom prst="rect">
            <a:avLst/>
          </a:prstGeom>
          <a:noFill/>
        </p:spPr>
        <p:txBody>
          <a:bodyPr wrap="none" rtlCol="0">
            <a:spAutoFit/>
          </a:bodyPr>
          <a:lstStyle/>
          <a:p>
            <a:r>
              <a:rPr lang="en-US" sz="1400" dirty="0" smtClean="0">
                <a:solidFill>
                  <a:srgbClr val="000000"/>
                </a:solidFill>
              </a:rPr>
              <a:t>Graphics: Wikimedia user </a:t>
            </a:r>
            <a:r>
              <a:rPr lang="en-US" sz="1400" dirty="0" err="1" smtClean="0">
                <a:solidFill>
                  <a:srgbClr val="000000"/>
                </a:solidFill>
              </a:rPr>
              <a:t>Borb</a:t>
            </a:r>
            <a:endParaRPr lang="en-US" sz="1400" dirty="0">
              <a:solidFill>
                <a:srgbClr val="000000"/>
              </a:solidFill>
            </a:endParaRPr>
          </a:p>
        </p:txBody>
      </p:sp>
      <p:sp>
        <p:nvSpPr>
          <p:cNvPr id="6" name="TextBox 5"/>
          <p:cNvSpPr txBox="1"/>
          <p:nvPr/>
        </p:nvSpPr>
        <p:spPr>
          <a:xfrm>
            <a:off x="1447800" y="762000"/>
            <a:ext cx="2209800" cy="1384995"/>
          </a:xfrm>
          <a:prstGeom prst="rect">
            <a:avLst/>
          </a:prstGeom>
          <a:noFill/>
        </p:spPr>
        <p:txBody>
          <a:bodyPr wrap="square" rtlCol="0">
            <a:spAutoFit/>
          </a:bodyPr>
          <a:lstStyle/>
          <a:p>
            <a:r>
              <a:rPr lang="en-US" sz="1400" dirty="0" smtClean="0">
                <a:solidFill>
                  <a:srgbClr val="000000"/>
                </a:solidFill>
              </a:rPr>
              <a:t>The </a:t>
            </a:r>
            <a:r>
              <a:rPr lang="en-US" sz="1400" dirty="0" smtClean="0">
                <a:solidFill>
                  <a:srgbClr val="C00000"/>
                </a:solidFill>
              </a:rPr>
              <a:t>proton-proton chain</a:t>
            </a:r>
            <a:r>
              <a:rPr lang="en-US" sz="1400" dirty="0" smtClean="0">
                <a:solidFill>
                  <a:srgbClr val="000000"/>
                </a:solidFill>
              </a:rPr>
              <a:t> dominates in stars the size of the Sun or smaller.</a:t>
            </a:r>
          </a:p>
          <a:p>
            <a:endParaRPr lang="en-US" dirty="0"/>
          </a:p>
        </p:txBody>
      </p:sp>
      <p:pic>
        <p:nvPicPr>
          <p:cNvPr id="43012" name="Picture 4" descr="http://upload.wikimedia.org/wikipedia/commons/thumb/2/21/CNO_Cycle.svg/500px-CNO_Cycle.svg.png"/>
          <p:cNvPicPr>
            <a:picLocks noChangeAspect="1" noChangeArrowheads="1"/>
          </p:cNvPicPr>
          <p:nvPr/>
        </p:nvPicPr>
        <p:blipFill>
          <a:blip r:embed="rId4" cstate="print"/>
          <a:srcRect/>
          <a:stretch>
            <a:fillRect/>
          </a:stretch>
        </p:blipFill>
        <p:spPr bwMode="auto">
          <a:xfrm>
            <a:off x="4876800" y="2362200"/>
            <a:ext cx="4267200" cy="4267200"/>
          </a:xfrm>
          <a:prstGeom prst="rect">
            <a:avLst/>
          </a:prstGeom>
          <a:noFill/>
        </p:spPr>
      </p:pic>
      <p:sp>
        <p:nvSpPr>
          <p:cNvPr id="8" name="Rectangle 7"/>
          <p:cNvSpPr/>
          <p:nvPr/>
        </p:nvSpPr>
        <p:spPr>
          <a:xfrm>
            <a:off x="5638800" y="1524000"/>
            <a:ext cx="2667000" cy="523220"/>
          </a:xfrm>
          <a:prstGeom prst="rect">
            <a:avLst/>
          </a:prstGeom>
        </p:spPr>
        <p:txBody>
          <a:bodyPr wrap="square">
            <a:spAutoFit/>
          </a:bodyPr>
          <a:lstStyle/>
          <a:p>
            <a:r>
              <a:rPr lang="en-US" sz="1400" dirty="0" smtClean="0">
                <a:solidFill>
                  <a:srgbClr val="000000"/>
                </a:solidFill>
              </a:rPr>
              <a:t>The </a:t>
            </a:r>
            <a:r>
              <a:rPr lang="en-US" sz="1400" dirty="0" smtClean="0">
                <a:solidFill>
                  <a:srgbClr val="C00000"/>
                </a:solidFill>
              </a:rPr>
              <a:t>CNO cycle </a:t>
            </a:r>
            <a:r>
              <a:rPr lang="en-US" sz="1400" dirty="0" smtClean="0">
                <a:solidFill>
                  <a:srgbClr val="000000"/>
                </a:solidFill>
              </a:rPr>
              <a:t>dominates in stars heavier than the Sun.</a:t>
            </a:r>
            <a:endParaRPr lang="en-US" sz="1400"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14400" y="304800"/>
            <a:ext cx="7772400" cy="685800"/>
          </a:xfrm>
        </p:spPr>
        <p:txBody>
          <a:bodyPr lIns="90488" tIns="44450" rIns="90488" bIns="44450"/>
          <a:lstStyle/>
          <a:p>
            <a:pPr eaLnBrk="1" hangingPunct="1">
              <a:defRPr/>
            </a:pPr>
            <a:r>
              <a:rPr lang="en-US" smtClean="0">
                <a:solidFill>
                  <a:srgbClr val="000000"/>
                </a:solidFill>
              </a:rPr>
              <a:t>Energy and Mass</a:t>
            </a:r>
          </a:p>
        </p:txBody>
      </p:sp>
      <p:sp>
        <p:nvSpPr>
          <p:cNvPr id="17411" name="Rectangle 3"/>
          <p:cNvSpPr>
            <a:spLocks noGrp="1" noChangeArrowheads="1"/>
          </p:cNvSpPr>
          <p:nvPr>
            <p:ph type="body" idx="1"/>
          </p:nvPr>
        </p:nvSpPr>
        <p:spPr>
          <a:xfrm>
            <a:off x="762000" y="1066800"/>
            <a:ext cx="8001000" cy="4038600"/>
          </a:xfrm>
        </p:spPr>
        <p:txBody>
          <a:bodyPr lIns="90488" tIns="44450" rIns="90488" bIns="44450"/>
          <a:lstStyle/>
          <a:p>
            <a:pPr marL="0" indent="0" eaLnBrk="1" hangingPunct="1">
              <a:lnSpc>
                <a:spcPct val="90000"/>
              </a:lnSpc>
              <a:buFontTx/>
              <a:buNone/>
              <a:defRPr/>
            </a:pPr>
            <a:r>
              <a:rPr lang="en-US" dirty="0" smtClean="0">
                <a:solidFill>
                  <a:srgbClr val="000000"/>
                </a:solidFill>
                <a:effectLst/>
              </a:rPr>
              <a:t>Nuclear changes occur with small but measurable losses of mass. The lost mass is called the mass defect, and is converted to energy according to Einstein’s equation:</a:t>
            </a:r>
          </a:p>
          <a:p>
            <a:pPr marL="0" indent="0" algn="ctr" eaLnBrk="1" hangingPunct="1">
              <a:lnSpc>
                <a:spcPct val="90000"/>
              </a:lnSpc>
              <a:spcBef>
                <a:spcPct val="40000"/>
              </a:spcBef>
              <a:buFontTx/>
              <a:buNone/>
              <a:defRPr/>
            </a:pPr>
            <a:r>
              <a:rPr lang="en-US" sz="3200" dirty="0" smtClean="0">
                <a:solidFill>
                  <a:srgbClr val="C00000"/>
                </a:solidFill>
                <a:latin typeface="Symbol" pitchFamily="18" charset="2"/>
              </a:rPr>
              <a:t>D</a:t>
            </a:r>
            <a:r>
              <a:rPr lang="en-US" sz="3200" dirty="0" smtClean="0">
                <a:solidFill>
                  <a:srgbClr val="C00000"/>
                </a:solidFill>
              </a:rPr>
              <a:t>E = </a:t>
            </a:r>
            <a:r>
              <a:rPr lang="en-US" sz="3200" dirty="0" smtClean="0">
                <a:solidFill>
                  <a:srgbClr val="C00000"/>
                </a:solidFill>
                <a:latin typeface="Symbol" pitchFamily="18" charset="2"/>
              </a:rPr>
              <a:t>D</a:t>
            </a:r>
            <a:r>
              <a:rPr lang="en-US" sz="3200" dirty="0" smtClean="0">
                <a:solidFill>
                  <a:srgbClr val="C00000"/>
                </a:solidFill>
              </a:rPr>
              <a:t>mc</a:t>
            </a:r>
            <a:r>
              <a:rPr lang="en-US" sz="3200" baseline="30000" dirty="0" smtClean="0">
                <a:solidFill>
                  <a:srgbClr val="C00000"/>
                </a:solidFill>
              </a:rPr>
              <a:t>2</a:t>
            </a:r>
            <a:endParaRPr lang="en-US" sz="3200" dirty="0" smtClean="0">
              <a:solidFill>
                <a:srgbClr val="C00000"/>
              </a:solidFill>
            </a:endParaRPr>
          </a:p>
          <a:p>
            <a:pPr marL="0" indent="0" eaLnBrk="1" hangingPunct="1">
              <a:lnSpc>
                <a:spcPct val="90000"/>
              </a:lnSpc>
              <a:buFontTx/>
              <a:buNone/>
              <a:defRPr/>
            </a:pPr>
            <a:r>
              <a:rPr lang="en-US" dirty="0" smtClean="0">
                <a:solidFill>
                  <a:srgbClr val="000000"/>
                </a:solidFill>
                <a:latin typeface="Symbol" pitchFamily="18" charset="2"/>
              </a:rPr>
              <a:t>		</a:t>
            </a:r>
            <a:r>
              <a:rPr lang="en-US" sz="3200" dirty="0" smtClean="0">
                <a:solidFill>
                  <a:srgbClr val="000000"/>
                </a:solidFill>
                <a:latin typeface="Symbol" pitchFamily="18" charset="2"/>
              </a:rPr>
              <a:t>     </a:t>
            </a:r>
            <a:r>
              <a:rPr lang="en-US" sz="2800" dirty="0" smtClean="0">
                <a:solidFill>
                  <a:srgbClr val="C00000"/>
                </a:solidFill>
                <a:latin typeface="Symbol" pitchFamily="18" charset="2"/>
              </a:rPr>
              <a:t>D</a:t>
            </a:r>
            <a:r>
              <a:rPr lang="en-US" sz="2800" dirty="0" smtClean="0">
                <a:solidFill>
                  <a:srgbClr val="C00000"/>
                </a:solidFill>
              </a:rPr>
              <a:t>m</a:t>
            </a:r>
            <a:r>
              <a:rPr lang="en-US" sz="2800" dirty="0" smtClean="0">
                <a:solidFill>
                  <a:srgbClr val="000000"/>
                </a:solidFill>
              </a:rPr>
              <a:t> = mass defect</a:t>
            </a:r>
          </a:p>
          <a:p>
            <a:pPr marL="0" indent="0" eaLnBrk="1" hangingPunct="1">
              <a:lnSpc>
                <a:spcPct val="90000"/>
              </a:lnSpc>
              <a:buFontTx/>
              <a:buNone/>
              <a:defRPr/>
            </a:pPr>
            <a:r>
              <a:rPr lang="en-US" sz="2800" dirty="0" smtClean="0">
                <a:solidFill>
                  <a:srgbClr val="000000"/>
                </a:solidFill>
                <a:latin typeface="Symbol" pitchFamily="18" charset="2"/>
              </a:rPr>
              <a:t>	   	     </a:t>
            </a:r>
            <a:r>
              <a:rPr lang="en-US" sz="2800" dirty="0" smtClean="0">
                <a:solidFill>
                  <a:srgbClr val="C00000"/>
                </a:solidFill>
                <a:latin typeface="Symbol" pitchFamily="18" charset="2"/>
              </a:rPr>
              <a:t>D</a:t>
            </a:r>
            <a:r>
              <a:rPr lang="en-US" sz="2800" dirty="0" smtClean="0">
                <a:solidFill>
                  <a:srgbClr val="C00000"/>
                </a:solidFill>
              </a:rPr>
              <a:t>E</a:t>
            </a:r>
            <a:r>
              <a:rPr lang="en-US" sz="2800" dirty="0" smtClean="0">
                <a:solidFill>
                  <a:srgbClr val="000000"/>
                </a:solidFill>
              </a:rPr>
              <a:t> = change in energy</a:t>
            </a:r>
          </a:p>
          <a:p>
            <a:pPr marL="0" indent="0" eaLnBrk="1" hangingPunct="1">
              <a:lnSpc>
                <a:spcPct val="90000"/>
              </a:lnSpc>
              <a:buFontTx/>
              <a:buNone/>
              <a:defRPr/>
            </a:pPr>
            <a:r>
              <a:rPr lang="en-US" sz="2800" dirty="0" smtClean="0">
                <a:solidFill>
                  <a:srgbClr val="000000"/>
                </a:solidFill>
              </a:rPr>
              <a:t>		     </a:t>
            </a:r>
            <a:r>
              <a:rPr lang="en-US" sz="2800" dirty="0" smtClean="0">
                <a:solidFill>
                  <a:srgbClr val="C00000"/>
                </a:solidFill>
              </a:rPr>
              <a:t>c</a:t>
            </a:r>
            <a:r>
              <a:rPr lang="en-US" sz="2800" dirty="0" smtClean="0">
                <a:solidFill>
                  <a:srgbClr val="000000"/>
                </a:solidFill>
              </a:rPr>
              <a:t> = speed of light</a:t>
            </a:r>
          </a:p>
        </p:txBody>
      </p:sp>
      <p:sp>
        <p:nvSpPr>
          <p:cNvPr id="17412" name="Text Box 4"/>
          <p:cNvSpPr txBox="1">
            <a:spLocks noChangeArrowheads="1"/>
          </p:cNvSpPr>
          <p:nvPr/>
        </p:nvSpPr>
        <p:spPr bwMode="auto">
          <a:xfrm>
            <a:off x="838200" y="5105400"/>
            <a:ext cx="7483475" cy="1200329"/>
          </a:xfrm>
          <a:prstGeom prst="rect">
            <a:avLst/>
          </a:prstGeom>
          <a:noFill/>
          <a:ln w="9525">
            <a:noFill/>
            <a:miter lim="800000"/>
            <a:headEnd/>
            <a:tailEnd/>
          </a:ln>
        </p:spPr>
        <p:txBody>
          <a:bodyPr>
            <a:spAutoFit/>
          </a:bodyPr>
          <a:lstStyle/>
          <a:p>
            <a:r>
              <a:rPr lang="en-US" sz="2400" dirty="0">
                <a:solidFill>
                  <a:srgbClr val="000000"/>
                </a:solidFill>
              </a:rPr>
              <a:t>Because c</a:t>
            </a:r>
            <a:r>
              <a:rPr lang="en-US" sz="2400" baseline="30000" dirty="0">
                <a:solidFill>
                  <a:srgbClr val="000000"/>
                </a:solidFill>
              </a:rPr>
              <a:t>2</a:t>
            </a:r>
            <a:r>
              <a:rPr lang="en-US" sz="2400" dirty="0">
                <a:solidFill>
                  <a:srgbClr val="000000"/>
                </a:solidFill>
              </a:rPr>
              <a:t> is so large, even small amounts of mass are converted to enormous amount of energy.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17" dur="5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22" dur="500"/>
                                        <p:tgtEl>
                                          <p:spTgt spid="174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27" dur="500"/>
                                        <p:tgtEl>
                                          <p:spTgt spid="174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7412"/>
                                        </p:tgtEl>
                                        <p:attrNameLst>
                                          <p:attrName>style.visibility</p:attrName>
                                        </p:attrNameLst>
                                      </p:cBhvr>
                                      <p:to>
                                        <p:strVal val="visible"/>
                                      </p:to>
                                    </p:set>
                                    <p:anim calcmode="lin" valueType="num">
                                      <p:cBhvr additive="base">
                                        <p:cTn id="32" dur="500" fill="hold"/>
                                        <p:tgtEl>
                                          <p:spTgt spid="17412"/>
                                        </p:tgtEl>
                                        <p:attrNameLst>
                                          <p:attrName>ppt_x</p:attrName>
                                        </p:attrNameLst>
                                      </p:cBhvr>
                                      <p:tavLst>
                                        <p:tav tm="0">
                                          <p:val>
                                            <p:strVal val="#ppt_x"/>
                                          </p:val>
                                        </p:tav>
                                        <p:tav tm="100000">
                                          <p:val>
                                            <p:strVal val="#ppt_x"/>
                                          </p:val>
                                        </p:tav>
                                      </p:tavLst>
                                    </p:anim>
                                    <p:anim calcmode="lin" valueType="num">
                                      <p:cBhvr additive="base">
                                        <p:cTn id="33"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1741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81000"/>
            <a:ext cx="7696200" cy="609600"/>
          </a:xfrm>
        </p:spPr>
        <p:txBody>
          <a:bodyPr lIns="90488" tIns="44450" rIns="90488" bIns="44450"/>
          <a:lstStyle/>
          <a:p>
            <a:pPr eaLnBrk="1" hangingPunct="1">
              <a:defRPr/>
            </a:pPr>
            <a:r>
              <a:rPr lang="en-US" sz="3200" dirty="0" smtClean="0">
                <a:solidFill>
                  <a:srgbClr val="000000"/>
                </a:solidFill>
              </a:rPr>
              <a:t>Nuclear Fission and Fusion</a:t>
            </a:r>
          </a:p>
        </p:txBody>
      </p:sp>
      <p:sp>
        <p:nvSpPr>
          <p:cNvPr id="16387" name="Rectangle 3"/>
          <p:cNvSpPr>
            <a:spLocks noGrp="1" noChangeArrowheads="1"/>
          </p:cNvSpPr>
          <p:nvPr>
            <p:ph type="body" idx="1"/>
          </p:nvPr>
        </p:nvSpPr>
        <p:spPr>
          <a:xfrm>
            <a:off x="685800" y="3886200"/>
            <a:ext cx="7848600" cy="990600"/>
          </a:xfrm>
        </p:spPr>
        <p:txBody>
          <a:bodyPr lIns="90488" tIns="44450" rIns="90488" bIns="44450"/>
          <a:lstStyle/>
          <a:p>
            <a:pPr marL="0" indent="0" eaLnBrk="1" hangingPunct="1">
              <a:buFontTx/>
              <a:buNone/>
              <a:defRPr/>
            </a:pPr>
            <a:r>
              <a:rPr lang="en-US" sz="2800" dirty="0" smtClean="0">
                <a:solidFill>
                  <a:srgbClr val="C00000"/>
                </a:solidFill>
              </a:rPr>
              <a:t>Fusion</a:t>
            </a:r>
            <a:r>
              <a:rPr lang="en-US" sz="2800" dirty="0" smtClean="0">
                <a:solidFill>
                  <a:srgbClr val="000000"/>
                </a:solidFill>
              </a:rPr>
              <a:t>:</a:t>
            </a:r>
            <a:r>
              <a:rPr lang="en-US" dirty="0" smtClean="0">
                <a:solidFill>
                  <a:schemeClr val="hlink"/>
                </a:solidFill>
              </a:rPr>
              <a:t>  </a:t>
            </a:r>
            <a:r>
              <a:rPr lang="en-US" sz="2800" dirty="0" smtClean="0">
                <a:solidFill>
                  <a:srgbClr val="000000"/>
                </a:solidFill>
              </a:rPr>
              <a:t>Combining two light nuclei to form a heavier, more stable nucleus.</a:t>
            </a:r>
          </a:p>
          <a:p>
            <a:pPr marL="0" indent="0" eaLnBrk="1" hangingPunct="1">
              <a:buFontTx/>
              <a:buNone/>
              <a:defRPr/>
            </a:pPr>
            <a:endParaRPr lang="en-US" dirty="0" smtClean="0"/>
          </a:p>
          <a:p>
            <a:pPr marL="0" indent="0" eaLnBrk="1" hangingPunct="1">
              <a:buFontTx/>
              <a:buNone/>
              <a:defRPr/>
            </a:pPr>
            <a:endParaRPr lang="en-US" dirty="0" smtClean="0"/>
          </a:p>
        </p:txBody>
      </p:sp>
      <p:sp>
        <p:nvSpPr>
          <p:cNvPr id="16390" name="Text Box 6"/>
          <p:cNvSpPr txBox="1">
            <a:spLocks noChangeArrowheads="1"/>
          </p:cNvSpPr>
          <p:nvPr/>
        </p:nvSpPr>
        <p:spPr bwMode="auto">
          <a:xfrm>
            <a:off x="685800" y="1524000"/>
            <a:ext cx="8077200" cy="946150"/>
          </a:xfrm>
          <a:prstGeom prst="rect">
            <a:avLst/>
          </a:prstGeom>
          <a:noFill/>
          <a:ln w="9525">
            <a:noFill/>
            <a:miter lim="800000"/>
            <a:headEnd/>
            <a:tailEnd/>
          </a:ln>
          <a:effectLst/>
        </p:spPr>
        <p:txBody>
          <a:bodyPr>
            <a:spAutoFit/>
          </a:bodyPr>
          <a:lstStyle/>
          <a:p>
            <a:pPr>
              <a:spcBef>
                <a:spcPct val="100000"/>
              </a:spcBef>
              <a:defRPr/>
            </a:pPr>
            <a:r>
              <a:rPr lang="en-US" dirty="0">
                <a:solidFill>
                  <a:srgbClr val="C00000"/>
                </a:solidFill>
                <a:effectLst>
                  <a:outerShdw blurRad="38100" dist="38100" dir="2700000" algn="tl">
                    <a:srgbClr val="000000"/>
                  </a:outerShdw>
                </a:effectLst>
              </a:rPr>
              <a:t>Fission</a:t>
            </a:r>
            <a:r>
              <a:rPr lang="en-US" dirty="0">
                <a:solidFill>
                  <a:srgbClr val="000000"/>
                </a:solidFill>
                <a:effectLst>
                  <a:outerShdw blurRad="38100" dist="38100" dir="2700000" algn="tl">
                    <a:srgbClr val="000000"/>
                  </a:outerShdw>
                </a:effectLst>
              </a:rPr>
              <a:t>:  Splitting a heavy nucleus into two nuclei with smaller mass numbers.</a:t>
            </a:r>
            <a:endParaRPr lang="en-US" dirty="0">
              <a:solidFill>
                <a:srgbClr val="000000"/>
              </a:solidFill>
            </a:endParaRPr>
          </a:p>
        </p:txBody>
      </p:sp>
      <p:graphicFrame>
        <p:nvGraphicFramePr>
          <p:cNvPr id="7" name="Object 6"/>
          <p:cNvGraphicFramePr>
            <a:graphicFrameLocks noChangeAspect="1"/>
          </p:cNvGraphicFramePr>
          <p:nvPr/>
        </p:nvGraphicFramePr>
        <p:xfrm>
          <a:off x="1905000" y="5029200"/>
          <a:ext cx="4495800" cy="821348"/>
        </p:xfrm>
        <a:graphic>
          <a:graphicData uri="http://schemas.openxmlformats.org/presentationml/2006/ole">
            <mc:AlternateContent xmlns:mc="http://schemas.openxmlformats.org/markup-compatibility/2006">
              <mc:Choice xmlns:v="urn:schemas-microsoft-com:vml" Requires="v">
                <p:oleObj spid="_x0000_s11276" name="Equation" r:id="rId4" imgW="1320480" imgH="241200" progId="">
                  <p:embed/>
                </p:oleObj>
              </mc:Choice>
              <mc:Fallback>
                <p:oleObj name="Equation" r:id="rId4" imgW="1320480" imgH="241200" progId="">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5029200"/>
                        <a:ext cx="4495800" cy="8213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1066800" y="2590800"/>
          <a:ext cx="6978315" cy="914400"/>
        </p:xfrm>
        <a:graphic>
          <a:graphicData uri="http://schemas.openxmlformats.org/presentationml/2006/ole">
            <mc:AlternateContent xmlns:mc="http://schemas.openxmlformats.org/markup-compatibility/2006">
              <mc:Choice xmlns:v="urn:schemas-microsoft-com:vml" Requires="v">
                <p:oleObj spid="_x0000_s11277" name="Equation" r:id="rId6" imgW="1841400" imgH="241200" progId="">
                  <p:embed/>
                </p:oleObj>
              </mc:Choice>
              <mc:Fallback>
                <p:oleObj name="Equation" r:id="rId6" imgW="1841400" imgH="241200" progId="">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2590800"/>
                        <a:ext cx="6978315"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9698" name="Picture 2" descr="http://upload.wikimedia.org/wikipedia/commons/thumb/9/9a/Fission_chain_reaction.svg/500px-Fission_chain_reaction.svg.png"/>
          <p:cNvPicPr>
            <a:picLocks noChangeAspect="1" noChangeArrowheads="1"/>
          </p:cNvPicPr>
          <p:nvPr/>
        </p:nvPicPr>
        <p:blipFill>
          <a:blip r:embed="rId3" cstate="print"/>
          <a:srcRect/>
          <a:stretch>
            <a:fillRect/>
          </a:stretch>
        </p:blipFill>
        <p:spPr bwMode="auto">
          <a:xfrm>
            <a:off x="0" y="0"/>
            <a:ext cx="4419600" cy="6813550"/>
          </a:xfrm>
          <a:prstGeom prst="rect">
            <a:avLst/>
          </a:prstGeom>
          <a:noFill/>
        </p:spPr>
      </p:pic>
      <p:sp>
        <p:nvSpPr>
          <p:cNvPr id="18434" name="Rectangle 2"/>
          <p:cNvSpPr>
            <a:spLocks noGrp="1" noChangeArrowheads="1"/>
          </p:cNvSpPr>
          <p:nvPr>
            <p:ph type="title"/>
          </p:nvPr>
        </p:nvSpPr>
        <p:spPr>
          <a:xfrm>
            <a:off x="1676400" y="0"/>
            <a:ext cx="2514600" cy="685800"/>
          </a:xfrm>
        </p:spPr>
        <p:txBody>
          <a:bodyPr/>
          <a:lstStyle/>
          <a:p>
            <a:pPr eaLnBrk="1" hangingPunct="1">
              <a:defRPr/>
            </a:pPr>
            <a:r>
              <a:rPr lang="en-US" sz="4400" dirty="0" smtClean="0">
                <a:solidFill>
                  <a:srgbClr val="000000"/>
                </a:solidFill>
                <a:effectLst>
                  <a:outerShdw blurRad="38100" dist="38100" dir="2700000" algn="tl">
                    <a:srgbClr val="C0C0C0"/>
                  </a:outerShdw>
                </a:effectLst>
              </a:rPr>
              <a:t>Fission</a:t>
            </a:r>
          </a:p>
        </p:txBody>
      </p:sp>
      <p:sp>
        <p:nvSpPr>
          <p:cNvPr id="6" name="TextBox 5"/>
          <p:cNvSpPr txBox="1"/>
          <p:nvPr/>
        </p:nvSpPr>
        <p:spPr>
          <a:xfrm>
            <a:off x="4419600" y="228600"/>
            <a:ext cx="4724400" cy="1200329"/>
          </a:xfrm>
          <a:prstGeom prst="rect">
            <a:avLst/>
          </a:prstGeom>
          <a:noFill/>
        </p:spPr>
        <p:txBody>
          <a:bodyPr wrap="square" rtlCol="0">
            <a:spAutoFit/>
          </a:bodyPr>
          <a:lstStyle/>
          <a:p>
            <a:r>
              <a:rPr lang="en-US" sz="1800" dirty="0" smtClean="0">
                <a:solidFill>
                  <a:srgbClr val="000000"/>
                </a:solidFill>
              </a:rPr>
              <a:t>A uranium-235 atom absorbs a neutron, and fissions into two new atoms (fission fragments), releasing three new neutrons and some binding energy.</a:t>
            </a:r>
            <a:endParaRPr lang="en-US" sz="1800" dirty="0">
              <a:solidFill>
                <a:srgbClr val="000000"/>
              </a:solidFill>
            </a:endParaRPr>
          </a:p>
        </p:txBody>
      </p:sp>
      <p:sp>
        <p:nvSpPr>
          <p:cNvPr id="7" name="TextBox 6"/>
          <p:cNvSpPr txBox="1"/>
          <p:nvPr/>
        </p:nvSpPr>
        <p:spPr>
          <a:xfrm>
            <a:off x="4419600" y="1676400"/>
            <a:ext cx="4724400" cy="2893100"/>
          </a:xfrm>
          <a:prstGeom prst="rect">
            <a:avLst/>
          </a:prstGeom>
          <a:noFill/>
        </p:spPr>
        <p:txBody>
          <a:bodyPr wrap="square" rtlCol="0">
            <a:spAutoFit/>
          </a:bodyPr>
          <a:lstStyle/>
          <a:p>
            <a:r>
              <a:rPr lang="en-US" sz="1800" dirty="0" smtClean="0">
                <a:solidFill>
                  <a:srgbClr val="000000"/>
                </a:solidFill>
              </a:rPr>
              <a:t>One of those neutrons is absorbed by an atom of uranium-238, and does not continue the reaction. Another neutron is simply lost and does not collide with anything, also not continuing the reaction. However one neutron does collide with an atom of uranium-235, which then fissions and releases two neutrons and some binding energy.</a:t>
            </a:r>
          </a:p>
          <a:p>
            <a:endParaRPr lang="en-US" sz="2000" dirty="0">
              <a:solidFill>
                <a:srgbClr val="000000"/>
              </a:solidFill>
            </a:endParaRPr>
          </a:p>
        </p:txBody>
      </p:sp>
      <p:sp>
        <p:nvSpPr>
          <p:cNvPr id="8" name="TextBox 7"/>
          <p:cNvSpPr txBox="1"/>
          <p:nvPr/>
        </p:nvSpPr>
        <p:spPr>
          <a:xfrm>
            <a:off x="4419600" y="4724400"/>
            <a:ext cx="4572000" cy="1477328"/>
          </a:xfrm>
          <a:prstGeom prst="rect">
            <a:avLst/>
          </a:prstGeom>
          <a:noFill/>
        </p:spPr>
        <p:txBody>
          <a:bodyPr wrap="square" rtlCol="0">
            <a:spAutoFit/>
          </a:bodyPr>
          <a:lstStyle/>
          <a:p>
            <a:r>
              <a:rPr lang="en-US" sz="1800" dirty="0" smtClean="0">
                <a:solidFill>
                  <a:srgbClr val="000000"/>
                </a:solidFill>
              </a:rPr>
              <a:t>Both of those neutrons collide with uranium-235 atoms, each of which fission and release between one and three neutrons, and so on.</a:t>
            </a:r>
          </a:p>
          <a:p>
            <a:endParaRPr lang="en-US" sz="1800" dirty="0">
              <a:solidFill>
                <a:srgbClr val="000000"/>
              </a:solidFill>
            </a:endParaRPr>
          </a:p>
        </p:txBody>
      </p:sp>
      <p:sp>
        <p:nvSpPr>
          <p:cNvPr id="9" name="TextBox 8"/>
          <p:cNvSpPr txBox="1"/>
          <p:nvPr/>
        </p:nvSpPr>
        <p:spPr>
          <a:xfrm>
            <a:off x="6492312" y="6550223"/>
            <a:ext cx="2651688" cy="307777"/>
          </a:xfrm>
          <a:prstGeom prst="rect">
            <a:avLst/>
          </a:prstGeom>
          <a:noFill/>
        </p:spPr>
        <p:txBody>
          <a:bodyPr wrap="none" rtlCol="0">
            <a:spAutoFit/>
          </a:bodyPr>
          <a:lstStyle/>
          <a:p>
            <a:r>
              <a:rPr lang="en-US" sz="1400" dirty="0" smtClean="0">
                <a:solidFill>
                  <a:srgbClr val="000000"/>
                </a:solidFill>
              </a:rPr>
              <a:t>Source: Wikimedia Commons</a:t>
            </a:r>
            <a:endParaRPr lang="en-US" sz="14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133600" y="228600"/>
            <a:ext cx="4800600" cy="762000"/>
          </a:xfrm>
        </p:spPr>
        <p:txBody>
          <a:bodyPr lIns="90488" tIns="44450" rIns="90488" bIns="44450"/>
          <a:lstStyle/>
          <a:p>
            <a:pPr eaLnBrk="1" hangingPunct="1">
              <a:defRPr/>
            </a:pPr>
            <a:r>
              <a:rPr lang="en-US" dirty="0" smtClean="0">
                <a:solidFill>
                  <a:srgbClr val="000000"/>
                </a:solidFill>
              </a:rPr>
              <a:t>Fission Processes</a:t>
            </a:r>
          </a:p>
        </p:txBody>
      </p:sp>
      <p:graphicFrame>
        <p:nvGraphicFramePr>
          <p:cNvPr id="12290" name="Object 3"/>
          <p:cNvGraphicFramePr>
            <a:graphicFrameLocks noGrp="1"/>
          </p:cNvGraphicFramePr>
          <p:nvPr>
            <p:ph type="tbl" idx="1"/>
          </p:nvPr>
        </p:nvGraphicFramePr>
        <p:xfrm>
          <a:off x="609600" y="2287588"/>
          <a:ext cx="8204200" cy="3500437"/>
        </p:xfrm>
        <a:graphic>
          <a:graphicData uri="http://schemas.openxmlformats.org/presentationml/2006/ole">
            <mc:AlternateContent xmlns:mc="http://schemas.openxmlformats.org/markup-compatibility/2006">
              <mc:Choice xmlns:v="urn:schemas-microsoft-com:vml" Requires="v">
                <p:oleObj spid="_x0000_s12292" name="Document" r:id="rId5" imgW="7905644" imgH="3372982" progId="Word.Document.8">
                  <p:embed/>
                </p:oleObj>
              </mc:Choice>
              <mc:Fallback>
                <p:oleObj name="Document" r:id="rId5" imgW="7905644" imgH="3372982" progId="Word.Document.8">
                  <p:embed/>
                  <p:pic>
                    <p:nvPicPr>
                      <p:cNvPr id="0" name="Objec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287588"/>
                        <a:ext cx="8204200" cy="35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oleObj>
              </mc:Fallback>
            </mc:AlternateContent>
          </a:graphicData>
        </a:graphic>
      </p:graphicFrame>
      <p:sp>
        <p:nvSpPr>
          <p:cNvPr id="19460" name="Rectangle 4"/>
          <p:cNvSpPr>
            <a:spLocks noChangeArrowheads="1"/>
          </p:cNvSpPr>
          <p:nvPr/>
        </p:nvSpPr>
        <p:spPr bwMode="auto">
          <a:xfrm>
            <a:off x="457200" y="1066800"/>
            <a:ext cx="8077200" cy="1074653"/>
          </a:xfrm>
          <a:prstGeom prst="rect">
            <a:avLst/>
          </a:prstGeom>
          <a:noFill/>
          <a:ln w="12700">
            <a:noFill/>
            <a:miter lim="800000"/>
            <a:headEnd/>
            <a:tailEnd/>
          </a:ln>
          <a:effectLst/>
        </p:spPr>
        <p:txBody>
          <a:bodyPr lIns="90488" tIns="44450" rIns="90488" bIns="44450">
            <a:spAutoFit/>
          </a:bodyPr>
          <a:lstStyle/>
          <a:p>
            <a:pPr eaLnBrk="0" hangingPunct="0">
              <a:defRPr/>
            </a:pPr>
            <a:r>
              <a:rPr lang="en-US" sz="3200" b="0" dirty="0">
                <a:solidFill>
                  <a:srgbClr val="000000"/>
                </a:solidFill>
                <a:effectLst>
                  <a:outerShdw blurRad="38100" dist="38100" dir="2700000" algn="tl">
                    <a:srgbClr val="000000"/>
                  </a:outerShdw>
                </a:effectLst>
              </a:rPr>
              <a:t>A self-sustaining fission process is called a chain reaction.</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0" y="381000"/>
            <a:ext cx="762000" cy="5105400"/>
          </a:xfrm>
        </p:spPr>
        <p:txBody>
          <a:bodyPr vert="vert"/>
          <a:lstStyle/>
          <a:p>
            <a:r>
              <a:rPr lang="en-US" dirty="0" smtClean="0">
                <a:solidFill>
                  <a:srgbClr val="000000"/>
                </a:solidFill>
              </a:rPr>
              <a:t>Critical Mass</a:t>
            </a:r>
            <a:endParaRPr lang="en-US" dirty="0">
              <a:solidFill>
                <a:srgbClr val="000000"/>
              </a:solidFill>
            </a:endParaRPr>
          </a:p>
        </p:txBody>
      </p:sp>
      <p:pic>
        <p:nvPicPr>
          <p:cNvPr id="31746" name="Picture 2" descr="http://upload.wikimedia.org/wikipedia/commons/thumb/4/46/Critical_mass.svg/500px-Critical_mass.svg.png"/>
          <p:cNvPicPr>
            <a:picLocks noChangeAspect="1" noChangeArrowheads="1"/>
          </p:cNvPicPr>
          <p:nvPr/>
        </p:nvPicPr>
        <p:blipFill>
          <a:blip r:embed="rId3" cstate="print"/>
          <a:srcRect/>
          <a:stretch>
            <a:fillRect/>
          </a:stretch>
        </p:blipFill>
        <p:spPr bwMode="auto">
          <a:xfrm>
            <a:off x="0" y="0"/>
            <a:ext cx="3352800" cy="6824956"/>
          </a:xfrm>
          <a:prstGeom prst="rect">
            <a:avLst/>
          </a:prstGeom>
          <a:noFill/>
        </p:spPr>
      </p:pic>
      <p:sp>
        <p:nvSpPr>
          <p:cNvPr id="5" name="TextBox 4"/>
          <p:cNvSpPr txBox="1"/>
          <p:nvPr/>
        </p:nvSpPr>
        <p:spPr>
          <a:xfrm>
            <a:off x="2971800" y="304800"/>
            <a:ext cx="5257800" cy="1323439"/>
          </a:xfrm>
          <a:prstGeom prst="rect">
            <a:avLst/>
          </a:prstGeom>
          <a:noFill/>
        </p:spPr>
        <p:txBody>
          <a:bodyPr wrap="square" rtlCol="0">
            <a:spAutoFit/>
          </a:bodyPr>
          <a:lstStyle/>
          <a:p>
            <a:r>
              <a:rPr lang="en-US" sz="2000" dirty="0" smtClean="0">
                <a:solidFill>
                  <a:srgbClr val="000000"/>
                </a:solidFill>
              </a:rPr>
              <a:t>A sphere of fissile material is too small to allow the chain reaction to become self-sustaining as neutrons generated by fissions can too easily escape.</a:t>
            </a:r>
            <a:endParaRPr lang="en-US" dirty="0">
              <a:solidFill>
                <a:srgbClr val="000000"/>
              </a:solidFill>
            </a:endParaRPr>
          </a:p>
        </p:txBody>
      </p:sp>
      <p:sp>
        <p:nvSpPr>
          <p:cNvPr id="6" name="TextBox 5"/>
          <p:cNvSpPr txBox="1"/>
          <p:nvPr/>
        </p:nvSpPr>
        <p:spPr>
          <a:xfrm>
            <a:off x="3124200" y="2590800"/>
            <a:ext cx="4876800" cy="1015663"/>
          </a:xfrm>
          <a:prstGeom prst="rect">
            <a:avLst/>
          </a:prstGeom>
          <a:noFill/>
        </p:spPr>
        <p:txBody>
          <a:bodyPr wrap="square" rtlCol="0">
            <a:spAutoFit/>
          </a:bodyPr>
          <a:lstStyle/>
          <a:p>
            <a:r>
              <a:rPr lang="en-US" sz="2000" dirty="0" smtClean="0">
                <a:solidFill>
                  <a:srgbClr val="000000"/>
                </a:solidFill>
              </a:rPr>
              <a:t>By increasing the mass of the sphere to a critical mass, the reaction can become self-sustaining</a:t>
            </a:r>
            <a:endParaRPr lang="en-US" sz="2000" dirty="0">
              <a:solidFill>
                <a:srgbClr val="000000"/>
              </a:solidFill>
            </a:endParaRPr>
          </a:p>
        </p:txBody>
      </p:sp>
      <p:sp>
        <p:nvSpPr>
          <p:cNvPr id="7" name="TextBox 6"/>
          <p:cNvSpPr txBox="1"/>
          <p:nvPr/>
        </p:nvSpPr>
        <p:spPr>
          <a:xfrm>
            <a:off x="3200400" y="4724400"/>
            <a:ext cx="5715000" cy="1631216"/>
          </a:xfrm>
          <a:prstGeom prst="rect">
            <a:avLst/>
          </a:prstGeom>
          <a:noFill/>
        </p:spPr>
        <p:txBody>
          <a:bodyPr wrap="square" rtlCol="0">
            <a:spAutoFit/>
          </a:bodyPr>
          <a:lstStyle/>
          <a:p>
            <a:r>
              <a:rPr lang="en-US" sz="2000" dirty="0" smtClean="0">
                <a:solidFill>
                  <a:srgbClr val="000000"/>
                </a:solidFill>
              </a:rPr>
              <a:t>Surrounding the original sphere with a neutron reflector (such as tungsten carbide) increases the efficiency of the reactions and also allows the reaction to become self-sustaining.</a:t>
            </a:r>
            <a:endParaRPr lang="en-US" sz="2000" dirty="0">
              <a:solidFill>
                <a:srgbClr val="000000"/>
              </a:solidFill>
            </a:endParaRPr>
          </a:p>
        </p:txBody>
      </p:sp>
      <p:sp>
        <p:nvSpPr>
          <p:cNvPr id="8" name="TextBox 7"/>
          <p:cNvSpPr txBox="1"/>
          <p:nvPr/>
        </p:nvSpPr>
        <p:spPr>
          <a:xfrm>
            <a:off x="6934200" y="6550223"/>
            <a:ext cx="1768433" cy="307777"/>
          </a:xfrm>
          <a:prstGeom prst="rect">
            <a:avLst/>
          </a:prstGeom>
          <a:noFill/>
        </p:spPr>
        <p:txBody>
          <a:bodyPr wrap="none" rtlCol="0">
            <a:spAutoFit/>
          </a:bodyPr>
          <a:lstStyle/>
          <a:p>
            <a:r>
              <a:rPr lang="en-US" sz="1400" dirty="0" smtClean="0">
                <a:solidFill>
                  <a:srgbClr val="000000"/>
                </a:solidFill>
              </a:rPr>
              <a:t>Source: Wikipedia</a:t>
            </a:r>
            <a:endParaRPr lang="en-US" sz="1400" dirty="0">
              <a:solidFill>
                <a:srgbClr val="000000"/>
              </a:solidFill>
            </a:endParaRPr>
          </a:p>
        </p:txBody>
      </p:sp>
      <p:sp>
        <p:nvSpPr>
          <p:cNvPr id="9" name="TextBox 8"/>
          <p:cNvSpPr txBox="1"/>
          <p:nvPr/>
        </p:nvSpPr>
        <p:spPr>
          <a:xfrm>
            <a:off x="457200" y="6550223"/>
            <a:ext cx="2709396" cy="307777"/>
          </a:xfrm>
          <a:prstGeom prst="rect">
            <a:avLst/>
          </a:prstGeom>
          <a:noFill/>
        </p:spPr>
        <p:txBody>
          <a:bodyPr wrap="none" rtlCol="0">
            <a:spAutoFit/>
          </a:bodyPr>
          <a:lstStyle/>
          <a:p>
            <a:r>
              <a:rPr lang="en-US" sz="1400" dirty="0" smtClean="0">
                <a:solidFill>
                  <a:srgbClr val="000000"/>
                </a:solidFill>
              </a:rPr>
              <a:t>Graphic: Wikimedia Commons</a:t>
            </a:r>
            <a:endParaRPr lang="en-US" sz="14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To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To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Top)">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990600"/>
          </a:xfrm>
        </p:spPr>
        <p:txBody>
          <a:bodyPr/>
          <a:lstStyle/>
          <a:p>
            <a:r>
              <a:rPr lang="en-US" dirty="0" smtClean="0">
                <a:solidFill>
                  <a:srgbClr val="000000"/>
                </a:solidFill>
              </a:rPr>
              <a:t>Fission Bomb Design</a:t>
            </a:r>
            <a:endParaRPr lang="en-US" dirty="0">
              <a:solidFill>
                <a:srgbClr val="000000"/>
              </a:solidFill>
            </a:endParaRPr>
          </a:p>
        </p:txBody>
      </p:sp>
      <p:pic>
        <p:nvPicPr>
          <p:cNvPr id="35842" name="Picture 2" descr="http://upload.wikimedia.org/wikipedia/commons/thumb/c/cb/Fission_bomb_assembly_methods.svg/500px-Fission_bomb_assembly_methods.svg.png"/>
          <p:cNvPicPr>
            <a:picLocks noChangeAspect="1" noChangeArrowheads="1"/>
          </p:cNvPicPr>
          <p:nvPr/>
        </p:nvPicPr>
        <p:blipFill>
          <a:blip r:embed="rId3" cstate="print"/>
          <a:srcRect/>
          <a:stretch>
            <a:fillRect/>
          </a:stretch>
        </p:blipFill>
        <p:spPr bwMode="auto">
          <a:xfrm>
            <a:off x="0" y="1314450"/>
            <a:ext cx="4762500" cy="5543550"/>
          </a:xfrm>
          <a:prstGeom prst="rect">
            <a:avLst/>
          </a:prstGeom>
          <a:noFill/>
        </p:spPr>
      </p:pic>
      <p:pic>
        <p:nvPicPr>
          <p:cNvPr id="35844" name="Picture 4" descr="File:Fat Man on Tinian.jpg"/>
          <p:cNvPicPr>
            <a:picLocks noChangeAspect="1" noChangeArrowheads="1"/>
          </p:cNvPicPr>
          <p:nvPr/>
        </p:nvPicPr>
        <p:blipFill>
          <a:blip r:embed="rId4" cstate="print"/>
          <a:srcRect/>
          <a:stretch>
            <a:fillRect/>
          </a:stretch>
        </p:blipFill>
        <p:spPr bwMode="auto">
          <a:xfrm>
            <a:off x="5181600" y="3886200"/>
            <a:ext cx="3505200" cy="2581172"/>
          </a:xfrm>
          <a:prstGeom prst="rect">
            <a:avLst/>
          </a:prstGeom>
          <a:ln>
            <a:noFill/>
          </a:ln>
          <a:effectLst>
            <a:outerShdw blurRad="292100" dist="139700" dir="2700000" algn="tl" rotWithShape="0">
              <a:srgbClr val="333333">
                <a:alpha val="65000"/>
              </a:srgbClr>
            </a:outerShdw>
          </a:effectLst>
        </p:spPr>
      </p:pic>
      <p:pic>
        <p:nvPicPr>
          <p:cNvPr id="35846" name="Picture 6" descr="http://upload.wikimedia.org/wikipedia/commons/archive/1/11/20061025125540%21Atombombe_Little_Boy.jpg"/>
          <p:cNvPicPr>
            <a:picLocks noChangeAspect="1" noChangeArrowheads="1"/>
          </p:cNvPicPr>
          <p:nvPr/>
        </p:nvPicPr>
        <p:blipFill>
          <a:blip r:embed="rId5" cstate="print"/>
          <a:srcRect/>
          <a:stretch>
            <a:fillRect/>
          </a:stretch>
        </p:blipFill>
        <p:spPr bwMode="auto">
          <a:xfrm>
            <a:off x="5181600" y="914400"/>
            <a:ext cx="3517900" cy="2355358"/>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6324600" y="6457890"/>
            <a:ext cx="1217000" cy="400110"/>
          </a:xfrm>
          <a:prstGeom prst="rect">
            <a:avLst/>
          </a:prstGeom>
          <a:noFill/>
        </p:spPr>
        <p:txBody>
          <a:bodyPr wrap="none" rtlCol="0">
            <a:spAutoFit/>
          </a:bodyPr>
          <a:lstStyle/>
          <a:p>
            <a:r>
              <a:rPr lang="en-US" sz="2000" dirty="0" smtClean="0">
                <a:solidFill>
                  <a:srgbClr val="000000"/>
                </a:solidFill>
              </a:rPr>
              <a:t>Fat Man</a:t>
            </a:r>
            <a:endParaRPr lang="en-US" sz="2000" dirty="0">
              <a:solidFill>
                <a:srgbClr val="000000"/>
              </a:solidFill>
            </a:endParaRPr>
          </a:p>
        </p:txBody>
      </p:sp>
      <p:sp>
        <p:nvSpPr>
          <p:cNvPr id="8" name="TextBox 7"/>
          <p:cNvSpPr txBox="1"/>
          <p:nvPr/>
        </p:nvSpPr>
        <p:spPr>
          <a:xfrm>
            <a:off x="6248400" y="3352800"/>
            <a:ext cx="1399742" cy="400110"/>
          </a:xfrm>
          <a:prstGeom prst="rect">
            <a:avLst/>
          </a:prstGeom>
          <a:noFill/>
        </p:spPr>
        <p:txBody>
          <a:bodyPr wrap="none" rtlCol="0">
            <a:spAutoFit/>
          </a:bodyPr>
          <a:lstStyle/>
          <a:p>
            <a:r>
              <a:rPr lang="en-US" sz="2000" dirty="0" smtClean="0">
                <a:solidFill>
                  <a:srgbClr val="000000"/>
                </a:solidFill>
              </a:rPr>
              <a:t>Little Boy</a:t>
            </a:r>
            <a:endParaRPr lang="en-US" sz="2000" dirty="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81000"/>
            <a:ext cx="7848600" cy="838200"/>
          </a:xfrm>
        </p:spPr>
        <p:txBody>
          <a:bodyPr/>
          <a:lstStyle/>
          <a:p>
            <a:pPr eaLnBrk="1" hangingPunct="1">
              <a:defRPr/>
            </a:pPr>
            <a:r>
              <a:rPr lang="en-US" sz="4000" smtClean="0">
                <a:solidFill>
                  <a:srgbClr val="000000"/>
                </a:solidFill>
                <a:effectLst>
                  <a:outerShdw blurRad="38100" dist="38100" dir="2700000" algn="tl">
                    <a:srgbClr val="C0C0C0"/>
                  </a:outerShdw>
                </a:effectLst>
              </a:rPr>
              <a:t>A Fission Reactor</a:t>
            </a:r>
          </a:p>
        </p:txBody>
      </p:sp>
      <p:pic>
        <p:nvPicPr>
          <p:cNvPr id="26627" name="Picture 3" descr="reactor"/>
          <p:cNvPicPr>
            <a:picLocks noGrp="1" noChangeAspect="1" noChangeArrowheads="1"/>
          </p:cNvPicPr>
          <p:nvPr>
            <p:ph idx="1"/>
          </p:nvPr>
        </p:nvPicPr>
        <p:blipFill>
          <a:blip r:embed="rId3" cstate="print"/>
          <a:srcRect/>
          <a:stretch>
            <a:fillRect/>
          </a:stretch>
        </p:blipFill>
        <p:spPr>
          <a:xfrm>
            <a:off x="0" y="1371600"/>
            <a:ext cx="9144000" cy="5486400"/>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029200" y="609600"/>
            <a:ext cx="2133600" cy="685800"/>
          </a:xfrm>
        </p:spPr>
        <p:txBody>
          <a:bodyPr/>
          <a:lstStyle/>
          <a:p>
            <a:pPr eaLnBrk="1" hangingPunct="1">
              <a:defRPr/>
            </a:pPr>
            <a:r>
              <a:rPr lang="en-US" sz="4800" dirty="0" smtClean="0">
                <a:solidFill>
                  <a:srgbClr val="000000"/>
                </a:solidFill>
                <a:effectLst>
                  <a:outerShdw blurRad="38100" dist="38100" dir="2700000" algn="tl">
                    <a:srgbClr val="C0C0C0"/>
                  </a:outerShdw>
                </a:effectLst>
              </a:rPr>
              <a:t>Fusion</a:t>
            </a:r>
          </a:p>
        </p:txBody>
      </p:sp>
      <p:sp>
        <p:nvSpPr>
          <p:cNvPr id="6" name="TextBox 5"/>
          <p:cNvSpPr txBox="1"/>
          <p:nvPr/>
        </p:nvSpPr>
        <p:spPr>
          <a:xfrm>
            <a:off x="4191000" y="1600200"/>
            <a:ext cx="4191000" cy="954107"/>
          </a:xfrm>
          <a:prstGeom prst="rect">
            <a:avLst/>
          </a:prstGeom>
          <a:noFill/>
        </p:spPr>
        <p:txBody>
          <a:bodyPr wrap="square" rtlCol="0">
            <a:spAutoFit/>
          </a:bodyPr>
          <a:lstStyle/>
          <a:p>
            <a:r>
              <a:rPr lang="en-US" dirty="0" smtClean="0">
                <a:solidFill>
                  <a:srgbClr val="000000"/>
                </a:solidFill>
              </a:rPr>
              <a:t>The deuterium-tritium fusion reaction </a:t>
            </a:r>
            <a:endParaRPr lang="en-US" dirty="0">
              <a:solidFill>
                <a:srgbClr val="000000"/>
              </a:solidFill>
            </a:endParaRPr>
          </a:p>
        </p:txBody>
      </p:sp>
      <p:graphicFrame>
        <p:nvGraphicFramePr>
          <p:cNvPr id="7" name="Object 6"/>
          <p:cNvGraphicFramePr>
            <a:graphicFrameLocks noChangeAspect="1"/>
          </p:cNvGraphicFramePr>
          <p:nvPr/>
        </p:nvGraphicFramePr>
        <p:xfrm>
          <a:off x="3886200" y="2895600"/>
          <a:ext cx="4286918" cy="806450"/>
        </p:xfrm>
        <a:graphic>
          <a:graphicData uri="http://schemas.openxmlformats.org/presentationml/2006/ole">
            <mc:AlternateContent xmlns:mc="http://schemas.openxmlformats.org/markup-compatibility/2006">
              <mc:Choice xmlns:v="urn:schemas-microsoft-com:vml" Requires="v">
                <p:oleObj spid="_x0000_s32773" name="Equation" r:id="rId4" imgW="1282680" imgH="241200" progId="Equation.3">
                  <p:embed/>
                </p:oleObj>
              </mc:Choice>
              <mc:Fallback>
                <p:oleObj name="Equation" r:id="rId4" imgW="1282680" imgH="2412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895600"/>
                        <a:ext cx="4286918"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2773" name="Picture 5" descr="http://upload.wikimedia.org/wikipedia/commons/thumb/3/3b/Deuterium-tritium_fusion.svg/500px-Deuterium-tritium_fusion.svg.png"/>
          <p:cNvPicPr>
            <a:picLocks noChangeAspect="1" noChangeArrowheads="1"/>
          </p:cNvPicPr>
          <p:nvPr/>
        </p:nvPicPr>
        <p:blipFill>
          <a:blip r:embed="rId6" cstate="print"/>
          <a:srcRect/>
          <a:stretch>
            <a:fillRect/>
          </a:stretch>
        </p:blipFill>
        <p:spPr bwMode="auto">
          <a:xfrm>
            <a:off x="0" y="609600"/>
            <a:ext cx="4762500" cy="54959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hemistry">
  <a:themeElements>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fontScheme name="chemistry">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hemistr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emistr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emistr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emistr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emistr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emistr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emistr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1009</Words>
  <Application>Microsoft Office PowerPoint</Application>
  <PresentationFormat>Екран (4:3)</PresentationFormat>
  <Paragraphs>114</Paragraphs>
  <Slides>10</Slides>
  <Notes>10</Notes>
  <HiddenSlides>0</HiddenSlides>
  <MMClips>0</MMClips>
  <ScaleCrop>false</ScaleCrop>
  <HeadingPairs>
    <vt:vector size="6" baseType="variant">
      <vt:variant>
        <vt:lpstr>Тема</vt:lpstr>
      </vt:variant>
      <vt:variant>
        <vt:i4>1</vt:i4>
      </vt:variant>
      <vt:variant>
        <vt:lpstr>Вбудовані сервери OLE</vt:lpstr>
      </vt:variant>
      <vt:variant>
        <vt:i4>2</vt:i4>
      </vt:variant>
      <vt:variant>
        <vt:lpstr>Заголовки слайдів</vt:lpstr>
      </vt:variant>
      <vt:variant>
        <vt:i4>10</vt:i4>
      </vt:variant>
    </vt:vector>
  </HeadingPairs>
  <TitlesOfParts>
    <vt:vector size="13" baseType="lpstr">
      <vt:lpstr>chemistry</vt:lpstr>
      <vt:lpstr>Equation</vt:lpstr>
      <vt:lpstr>Document</vt:lpstr>
      <vt:lpstr>Fission and Fusion</vt:lpstr>
      <vt:lpstr>Energy and Mass</vt:lpstr>
      <vt:lpstr>Nuclear Fission and Fusion</vt:lpstr>
      <vt:lpstr>Fission</vt:lpstr>
      <vt:lpstr>Fission Processes</vt:lpstr>
      <vt:lpstr>Critical Mass</vt:lpstr>
      <vt:lpstr>Fission Bomb Design</vt:lpstr>
      <vt:lpstr>A Fission Reactor</vt:lpstr>
      <vt:lpstr>Fusion</vt:lpstr>
      <vt:lpstr>Stellar Fusion</vt:lpstr>
    </vt:vector>
  </TitlesOfParts>
  <Company>Visalia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Andy Allan</dc:creator>
  <cp:lastModifiedBy>RomaK</cp:lastModifiedBy>
  <cp:revision>100</cp:revision>
  <dcterms:created xsi:type="dcterms:W3CDTF">2006-05-22T15:51:27Z</dcterms:created>
  <dcterms:modified xsi:type="dcterms:W3CDTF">2015-09-02T10:03:53Z</dcterms:modified>
</cp:coreProperties>
</file>